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58" r:id="rId5"/>
    <p:sldId id="261" r:id="rId6"/>
    <p:sldId id="260" r:id="rId7"/>
    <p:sldId id="263" r:id="rId8"/>
    <p:sldId id="262" r:id="rId9"/>
    <p:sldId id="267" r:id="rId10"/>
    <p:sldId id="264" r:id="rId11"/>
    <p:sldId id="266" r:id="rId12"/>
    <p:sldId id="265" r:id="rId13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961FA7D-39A8-40B5-B6CE-336C5AC8E892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2175785-5892-4FCD-994B-8462447C7C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797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448EEB-F453-42A6-9FDC-559D59C0AA99}" type="slidenum">
              <a:rPr lang="en-US" altLang="fr-FR"/>
              <a:pPr/>
              <a:t>4</a:t>
            </a:fld>
            <a:endParaRPr lang="en-US" altLang="fr-FR"/>
          </a:p>
        </p:txBody>
      </p:sp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145420" y="909743"/>
            <a:ext cx="5533181" cy="448652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fr-FR"/>
          </a:p>
        </p:txBody>
      </p:sp>
      <p:sp>
        <p:nvSpPr>
          <p:cNvPr id="614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82238" y="5684121"/>
            <a:ext cx="6257901" cy="53820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47082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186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68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040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47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48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51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362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91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19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3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98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6BF44-AEBA-4F4D-9695-3F81642FE18A}" type="datetimeFigureOut">
              <a:rPr lang="fr-FR" smtClean="0"/>
              <a:t>27/02/2018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9A869-7D5A-47BD-B314-D1EDF04A69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93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maps/@43.9139077,6.4782177,3133a,35y,353.49h,65.72t/data=!3m1!1e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livole.fr/" TargetMode="External"/><Relationship Id="rId2" Type="http://schemas.openxmlformats.org/officeDocument/2006/relationships/hyperlink" Target="http://www.lesailesdesenart.com/index.php/lien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esailesdesenart.com/index.php/voler/preparer-un-vol-outils-meteo-previs" TargetMode="External"/><Relationship Id="rId5" Type="http://schemas.openxmlformats.org/officeDocument/2006/relationships/hyperlink" Target="http://www.efvl.fr/supports_peda_ecoles" TargetMode="External"/><Relationship Id="rId4" Type="http://schemas.openxmlformats.org/officeDocument/2006/relationships/hyperlink" Target="https://parapente.ffvl.fr/cfd/preparer-votre-futur-vo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araglidinglogbook.com/simulator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parapente.ffvl.fr/cfd/selectionner-les-vo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gan.net/spot.php?tag=Alpes-de-Haute-Provence+(04)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aragliding.rocktheoutdoor.com/conseils/le-phenomene-des-brises-de-vallees/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aerogliss.com/cross-faciles/*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lystandre.com/single-post/Saint-Andre-Les-Alpes-XC-Inspiration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xcplanner.appspot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xcplanner.appspot.com/?l=free&amp;p=ywkkGyspf@kgHzqDhxHi%7dE|sA%7dpC&amp;s=19.0&amp;a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paraglidingforum.com/leonardo/tracks/world/alltim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85071"/>
            <a:ext cx="10629899" cy="23876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Echange sur découverte d’un nouveau site en montagne.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4900" dirty="0" smtClean="0"/>
              <a:t>ex traité: st </a:t>
            </a:r>
            <a:r>
              <a:rPr lang="fr-FR" sz="4900" dirty="0" err="1" smtClean="0"/>
              <a:t>andré</a:t>
            </a:r>
            <a:r>
              <a:rPr lang="fr-FR" sz="4900" dirty="0" smtClean="0"/>
              <a:t/>
            </a:r>
            <a:br>
              <a:rPr lang="fr-FR" sz="4900" dirty="0" smtClean="0"/>
            </a:br>
            <a:r>
              <a:rPr lang="fr-FR" sz="4900" dirty="0" smtClean="0"/>
              <a:t>Même méthode utilisée à Samoëns/</a:t>
            </a:r>
            <a:r>
              <a:rPr lang="fr-FR" sz="4900" dirty="0" err="1" smtClean="0"/>
              <a:t>Mieussy</a:t>
            </a:r>
            <a:endParaRPr lang="fr-FR" sz="49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4331800"/>
            <a:ext cx="10788162" cy="1655762"/>
          </a:xfrm>
        </p:spPr>
        <p:txBody>
          <a:bodyPr>
            <a:noAutofit/>
          </a:bodyPr>
          <a:lstStyle/>
          <a:p>
            <a:endParaRPr lang="fr-FR" sz="2800" dirty="0" smtClean="0"/>
          </a:p>
          <a:p>
            <a:r>
              <a:rPr lang="fr-FR" sz="2800" dirty="0" smtClean="0">
                <a:solidFill>
                  <a:srgbClr val="FF0000"/>
                </a:solidFill>
              </a:rPr>
              <a:t>Attention, ma méthode perso (surtout sur les flips 4 et 7).</a:t>
            </a:r>
          </a:p>
          <a:p>
            <a:r>
              <a:rPr lang="fr-FR" sz="2800" dirty="0" smtClean="0">
                <a:solidFill>
                  <a:srgbClr val="FF0000"/>
                </a:solidFill>
              </a:rPr>
              <a:t>N’hésitez pas à partager la votre durant toute la présentation, sans attendre la fin. J’espère que de cet échange naitront nos progrès a tous.</a:t>
            </a:r>
            <a:endParaRPr lang="fr-FR" sz="2800" dirty="0" smtClean="0"/>
          </a:p>
        </p:txBody>
      </p:sp>
    </p:spTree>
    <p:extLst>
      <p:ext uri="{BB962C8B-B14F-4D97-AF65-F5344CB8AC3E}">
        <p14:creationId xmlns:p14="http://schemas.microsoft.com/office/powerpoint/2010/main" val="42057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circuits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1563311"/>
            <a:ext cx="1118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4- </a:t>
            </a:r>
            <a:r>
              <a:rPr lang="fr-FR" dirty="0" err="1" smtClean="0"/>
              <a:t>ya</a:t>
            </a:r>
            <a:r>
              <a:rPr lang="fr-FR" dirty="0" smtClean="0"/>
              <a:t> plus qu’a ?     </a:t>
            </a:r>
            <a:r>
              <a:rPr lang="fr-FR" b="1" dirty="0" smtClean="0"/>
              <a:t>Ben Non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45424" y="1563311"/>
            <a:ext cx="660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sécurité alors: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094" y="244245"/>
            <a:ext cx="6736568" cy="47038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8973" y="2737602"/>
            <a:ext cx="4793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hlinkClick r:id="rId3"/>
              </a:rPr>
              <a:t>https://www.google.fr/maps/@43.9139077,6.4782177,3133a,35y,353.49h,65.72t/data=!3m1!1e3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72787" y="2196768"/>
            <a:ext cx="382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Prévoir les vaches sur le trajet bien sur.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6993" y="5845708"/>
            <a:ext cx="9513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En parler avec les locaux, les écoles, les expérimentés du club pour identifier les difficultés</a:t>
            </a:r>
          </a:p>
        </p:txBody>
      </p:sp>
      <p:sp>
        <p:nvSpPr>
          <p:cNvPr id="14" name="Triangle isocèle 13"/>
          <p:cNvSpPr/>
          <p:nvPr/>
        </p:nvSpPr>
        <p:spPr>
          <a:xfrm>
            <a:off x="318949" y="5761416"/>
            <a:ext cx="714375" cy="62865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!</a:t>
            </a:r>
            <a:endParaRPr lang="fr-F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01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1298" y="1806469"/>
            <a:ext cx="2248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La METEO: évidement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881298" y="6229042"/>
            <a:ext cx="100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Etc</a:t>
            </a:r>
            <a:r>
              <a:rPr lang="fr-FR" dirty="0" smtClean="0"/>
              <a:t> ………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8843" y="2666272"/>
            <a:ext cx="4957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www.lesailesdesenart.com/index.php/liens</a:t>
            </a:r>
            <a:endParaRPr lang="fr-FR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88843" y="2204590"/>
            <a:ext cx="2447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https://www.velivole.fr</a:t>
            </a:r>
            <a:r>
              <a:rPr lang="fr-FR" dirty="0" smtClean="0">
                <a:hlinkClick r:id="rId3"/>
              </a:rPr>
              <a:t>/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934665" y="3257469"/>
            <a:ext cx="701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Les sites FFVL: sauf pour les « pros », permet de bien réviser les basiques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0930" y="3705741"/>
            <a:ext cx="5159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4"/>
              </a:rPr>
              <a:t>https://</a:t>
            </a:r>
            <a:r>
              <a:rPr lang="fr-FR" dirty="0" smtClean="0">
                <a:hlinkClick r:id="rId4"/>
              </a:rPr>
              <a:t>parapente.ffvl.fr/cfd/preparer-votre-futur-vol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Liens Utiles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120930" y="4263890"/>
            <a:ext cx="4106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5"/>
              </a:rPr>
              <a:t>http://</a:t>
            </a:r>
            <a:r>
              <a:rPr lang="fr-FR" dirty="0" smtClean="0">
                <a:hlinkClick r:id="rId5"/>
              </a:rPr>
              <a:t>www.efvl.fr/supports_peda_ecoles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998528" y="4888350"/>
            <a:ext cx="7743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Les instruments: évidement, si on découvre la région, penser a charger les cartes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97281" y="5593333"/>
            <a:ext cx="4957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www.lesailesdesenart.com/index.php/liens</a:t>
            </a:r>
            <a:endParaRPr lang="fr-FR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168458" y="1267773"/>
            <a:ext cx="9347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6"/>
              </a:rPr>
              <a:t>http://</a:t>
            </a:r>
            <a:r>
              <a:rPr lang="fr-FR" dirty="0" smtClean="0">
                <a:hlinkClick r:id="rId6"/>
              </a:rPr>
              <a:t>www.lesailesdesenart.com/index.php/voler/preparer-un-vol-outils-meteo-previs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881297" y="836268"/>
            <a:ext cx="399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Notre site web: une mine d’informations</a:t>
            </a:r>
          </a:p>
        </p:txBody>
      </p:sp>
    </p:spTree>
    <p:extLst>
      <p:ext uri="{BB962C8B-B14F-4D97-AF65-F5344CB8AC3E}">
        <p14:creationId xmlns:p14="http://schemas.microsoft.com/office/powerpoint/2010/main" val="3572683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12" y="4878345"/>
            <a:ext cx="2376263" cy="1979655"/>
          </a:xfrm>
          <a:prstGeom prst="rect">
            <a:avLst/>
          </a:prstGeom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Simulateur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81291" y="778061"/>
            <a:ext cx="117201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Possibilité de se balader dans </a:t>
            </a:r>
            <a:r>
              <a:rPr lang="fr-FR" dirty="0" err="1" smtClean="0"/>
              <a:t>google</a:t>
            </a:r>
            <a:r>
              <a:rPr lang="fr-FR" dirty="0" smtClean="0"/>
              <a:t> </a:t>
            </a:r>
            <a:r>
              <a:rPr lang="fr-FR" dirty="0" err="1" smtClean="0"/>
              <a:t>earth</a:t>
            </a:r>
            <a:r>
              <a:rPr lang="fr-FR" dirty="0" smtClean="0"/>
              <a:t> comme si on était en parapente avec les thermique (placés a mon sens comme dans </a:t>
            </a:r>
            <a:r>
              <a:rPr lang="fr-FR" dirty="0" err="1" smtClean="0"/>
              <a:t>xcplanner</a:t>
            </a:r>
            <a:r>
              <a:rPr lang="fr-FR" dirty="0" smtClean="0"/>
              <a:t>, par contre l’aspect vent semble binaire, une seule direction alors que dans la vraie vie, ca peut </a:t>
            </a:r>
            <a:r>
              <a:rPr lang="fr-FR" dirty="0" err="1" smtClean="0"/>
              <a:t>evoluer</a:t>
            </a:r>
            <a:r>
              <a:rPr lang="fr-FR" dirty="0" smtClean="0"/>
              <a:t>.</a:t>
            </a:r>
          </a:p>
          <a:p>
            <a:r>
              <a:rPr lang="fr-FR" dirty="0" smtClean="0"/>
              <a:t> </a:t>
            </a:r>
          </a:p>
          <a:p>
            <a:r>
              <a:rPr lang="fr-FR" dirty="0" smtClean="0"/>
              <a:t>Intérêt majeur:  </a:t>
            </a:r>
            <a:r>
              <a:rPr lang="fr-FR" dirty="0"/>
              <a:t>mémoriser les reliefs d’une </a:t>
            </a:r>
            <a:r>
              <a:rPr lang="fr-FR" dirty="0" smtClean="0"/>
              <a:t>région inconnue</a:t>
            </a:r>
            <a:endParaRPr lang="fr-FR" dirty="0"/>
          </a:p>
          <a:p>
            <a:r>
              <a:rPr lang="fr-FR" dirty="0"/>
              <a:t>Attention: ne pas croire tout ce que simule ce </a:t>
            </a:r>
            <a:r>
              <a:rPr lang="fr-FR" dirty="0" smtClean="0"/>
              <a:t>site une fois en l’air / garder des marges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Lien</a:t>
            </a:r>
            <a:r>
              <a:rPr lang="fr-FR" dirty="0"/>
              <a:t>:    </a:t>
            </a:r>
            <a:r>
              <a:rPr lang="fr-FR" dirty="0">
                <a:hlinkClick r:id="rId3"/>
              </a:rPr>
              <a:t>http://paraglidinglogbook.com/simulator</a:t>
            </a:r>
            <a:r>
              <a:rPr lang="fr-FR" dirty="0" smtClean="0">
                <a:hlinkClick r:id="rId3"/>
              </a:rPr>
              <a:t>/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1" y="2931766"/>
            <a:ext cx="2513706" cy="17640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516962"/>
            <a:ext cx="4392317" cy="41468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06442" y="3813796"/>
            <a:ext cx="1656058" cy="1148729"/>
          </a:xfrm>
          <a:prstGeom prst="wedgeRectCallout">
            <a:avLst>
              <a:gd name="adj1" fmla="val 73002"/>
              <a:gd name="adj2" fmla="val 72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2- Saisir les </a:t>
            </a:r>
            <a:r>
              <a:rPr lang="fr-FR" dirty="0" err="1" smtClean="0"/>
              <a:t>parametres</a:t>
            </a:r>
            <a:r>
              <a:rPr lang="fr-FR" dirty="0" smtClean="0"/>
              <a:t> voulus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9939009" y="2931766"/>
            <a:ext cx="1656058" cy="1516409"/>
          </a:xfrm>
          <a:prstGeom prst="wedgeRectCallout">
            <a:avLst>
              <a:gd name="adj1" fmla="val -136931"/>
              <a:gd name="adj2" fmla="val 78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1- cliquer pour placer l’emplacement du déco si nécessaire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106442" y="5466609"/>
            <a:ext cx="1656058" cy="803125"/>
          </a:xfrm>
          <a:prstGeom prst="wedgeRectCallout">
            <a:avLst>
              <a:gd name="adj1" fmla="val 90832"/>
              <a:gd name="adj2" fmla="val 630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3- cliquer sur go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448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842"/>
            <a:ext cx="10515600" cy="1325563"/>
          </a:xfrm>
        </p:spPr>
        <p:txBody>
          <a:bodyPr/>
          <a:lstStyle/>
          <a:p>
            <a:r>
              <a:rPr lang="fr-FR" dirty="0" smtClean="0"/>
              <a:t>Les sommets environnants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3938"/>
            <a:ext cx="6707707" cy="1647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1973" y="3513103"/>
            <a:ext cx="1749669" cy="1846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999" y="4474880"/>
            <a:ext cx="2591623" cy="21905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79351" y="1311247"/>
            <a:ext cx="1128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plus détaillé ce sont les cartes IGN. Or c’est payant, sauf la:     </a:t>
            </a:r>
            <a:r>
              <a:rPr lang="fr-FR" dirty="0" smtClean="0">
                <a:hlinkClick r:id="rId4"/>
              </a:rPr>
              <a:t>https://parapente.ffvl.fr/cfd/selectionner-les-vols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4437" y="3991093"/>
            <a:ext cx="3609524" cy="2761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28539" y="2500836"/>
            <a:ext cx="3235569" cy="946998"/>
          </a:xfrm>
          <a:prstGeom prst="wedgeRectCallout">
            <a:avLst>
              <a:gd name="adj1" fmla="val -23384"/>
              <a:gd name="adj2" fmla="val 221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Zoomer pour voir les </a:t>
            </a:r>
            <a:r>
              <a:rPr lang="fr-FR" dirty="0" err="1" smtClean="0"/>
              <a:t>details</a:t>
            </a:r>
            <a:r>
              <a:rPr lang="fr-FR" dirty="0" smtClean="0"/>
              <a:t>: nom des sommets , altitudes, courbes de niveaux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53621" y="1961389"/>
            <a:ext cx="644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1- préciser les critères – il suffit de mettre le lieu (</a:t>
            </a:r>
            <a:r>
              <a:rPr lang="fr-FR" dirty="0" err="1" smtClean="0"/>
              <a:t>saint-andré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69" y="4645771"/>
            <a:ext cx="2758515" cy="2814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41544" y="4203114"/>
            <a:ext cx="644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2- Choisir un vol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41544" y="5372046"/>
            <a:ext cx="644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3- Choisir la carte « France » - cartes IGN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838200" y="4645771"/>
            <a:ext cx="392723" cy="2814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7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 smtClean="0"/>
              <a:t>Analyse des Brises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61" y="2148670"/>
            <a:ext cx="3982750" cy="212740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3238" y="1090246"/>
            <a:ext cx="8642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Dans la journée, les brises de vallée remontent les vallées – à l’inverse des cours d’eau.</a:t>
            </a:r>
          </a:p>
          <a:p>
            <a:r>
              <a:rPr lang="fr-FR" dirty="0" smtClean="0"/>
              <a:t>Vu que trouver une carte des brises n’est pas toujours possible, alors rechercher celle des cours d’eau, sur les sites de </a:t>
            </a:r>
            <a:r>
              <a:rPr lang="fr-FR" dirty="0" err="1" smtClean="0"/>
              <a:t>peche</a:t>
            </a:r>
            <a:r>
              <a:rPr lang="fr-FR" dirty="0" smtClean="0"/>
              <a:t> par exemple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13238" y="4512604"/>
            <a:ext cx="4844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hlinkClick r:id="rId3"/>
              </a:rPr>
              <a:t>http://www.achigan.net/spot.php?tag=Alpes-de-Haute-Provence+%2804%29</a:t>
            </a: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809" y="1916723"/>
            <a:ext cx="6109061" cy="4737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0838" y="591058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5"/>
              </a:rPr>
              <a:t>https://paragliding.rocktheoutdoor.com/conseils/le-phenomene-des-brises-de-vallees</a:t>
            </a:r>
            <a:r>
              <a:rPr lang="fr-FR" dirty="0" smtClean="0">
                <a:hlinkClick r:id="rId5"/>
              </a:rPr>
              <a:t>/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60838" y="5547727"/>
            <a:ext cx="864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Dommage qu’il n’y ait pas ceci pour le 04: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86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1" y="979304"/>
            <a:ext cx="9143520" cy="512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6829037" y="5384726"/>
            <a:ext cx="414764" cy="614944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H="1" flipV="1">
            <a:off x="6418595" y="4405424"/>
            <a:ext cx="171378" cy="498292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V="1">
            <a:off x="6947130" y="4730898"/>
            <a:ext cx="162738" cy="335555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V="1">
            <a:off x="7239481" y="4078509"/>
            <a:ext cx="162737" cy="498292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 flipV="1">
            <a:off x="6224174" y="2873103"/>
            <a:ext cx="38885" cy="658149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7402217" y="5062133"/>
            <a:ext cx="162738" cy="489651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 flipV="1">
            <a:off x="5260714" y="4493272"/>
            <a:ext cx="151215" cy="44500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V="1">
            <a:off x="5387447" y="5381846"/>
            <a:ext cx="794963" cy="9217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V="1">
            <a:off x="6686463" y="2622517"/>
            <a:ext cx="38884" cy="658149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H="1" flipV="1">
            <a:off x="6369630" y="3588857"/>
            <a:ext cx="12961" cy="495412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V="1">
            <a:off x="7317250" y="2779492"/>
            <a:ext cx="210262" cy="509814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H="1" flipV="1">
            <a:off x="7935074" y="1404149"/>
            <a:ext cx="18722" cy="65238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V="1">
            <a:off x="7551994" y="2406493"/>
            <a:ext cx="118092" cy="26930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H="1" flipV="1">
            <a:off x="7259643" y="1644654"/>
            <a:ext cx="145455" cy="411883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6880883" y="2122784"/>
            <a:ext cx="99371" cy="102251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V="1">
            <a:off x="7239481" y="4078509"/>
            <a:ext cx="162737" cy="498292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6532367" y="2360409"/>
            <a:ext cx="493972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Col lachen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 rot="17100000">
            <a:off x="4494553" y="3712710"/>
            <a:ext cx="564539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Mtgne coupe</a:t>
            </a:r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6127685" y="4072749"/>
            <a:ext cx="99370" cy="102251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 rot="3600000">
            <a:off x="5404008" y="3324590"/>
            <a:ext cx="612065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Mtgne tournon</a:t>
            </a: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6348027" y="5069333"/>
            <a:ext cx="99371" cy="102251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5838213" y="4936839"/>
            <a:ext cx="99371" cy="102251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7556315" y="5711641"/>
            <a:ext cx="99370" cy="102251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6814636" y="4568161"/>
            <a:ext cx="99371" cy="102251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5678357" y="4810105"/>
            <a:ext cx="449327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Mouchon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6722466" y="3610460"/>
            <a:ext cx="385961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Cordeil</a:t>
            </a: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7351813" y="5554664"/>
            <a:ext cx="563099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Pic chamatte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 rot="16200000">
            <a:off x="6118323" y="3085525"/>
            <a:ext cx="770480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Mtgne coste longue</a:t>
            </a:r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 flipV="1">
            <a:off x="5289517" y="3712711"/>
            <a:ext cx="87849" cy="607744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 flipH="1" flipV="1">
            <a:off x="7288446" y="3470765"/>
            <a:ext cx="131053" cy="46084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04" name="Line 32"/>
          <p:cNvSpPr>
            <a:spLocks noChangeShapeType="1"/>
          </p:cNvSpPr>
          <p:nvPr/>
        </p:nvSpPr>
        <p:spPr bwMode="auto">
          <a:xfrm>
            <a:off x="5000046" y="2341687"/>
            <a:ext cx="486771" cy="48965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>
            <a:off x="5746044" y="2612435"/>
            <a:ext cx="349957" cy="1441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06" name="Line 34"/>
          <p:cNvSpPr>
            <a:spLocks noChangeShapeType="1"/>
          </p:cNvSpPr>
          <p:nvPr/>
        </p:nvSpPr>
        <p:spPr bwMode="auto">
          <a:xfrm flipV="1">
            <a:off x="6172329" y="2325846"/>
            <a:ext cx="324034" cy="250586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07" name="Line 35"/>
          <p:cNvSpPr>
            <a:spLocks noChangeShapeType="1"/>
          </p:cNvSpPr>
          <p:nvPr/>
        </p:nvSpPr>
        <p:spPr bwMode="auto">
          <a:xfrm flipV="1">
            <a:off x="5770527" y="1689298"/>
            <a:ext cx="161297" cy="538617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08" name="Line 36"/>
          <p:cNvSpPr>
            <a:spLocks noChangeShapeType="1"/>
          </p:cNvSpPr>
          <p:nvPr/>
        </p:nvSpPr>
        <p:spPr bwMode="auto">
          <a:xfrm>
            <a:off x="6235696" y="1306218"/>
            <a:ext cx="349957" cy="1440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 flipV="1">
            <a:off x="6000952" y="1332141"/>
            <a:ext cx="197300" cy="218903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 flipV="1">
            <a:off x="6748389" y="1091635"/>
            <a:ext cx="197301" cy="218903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11" name="Line 39"/>
          <p:cNvSpPr>
            <a:spLocks noChangeShapeType="1"/>
          </p:cNvSpPr>
          <p:nvPr/>
        </p:nvSpPr>
        <p:spPr bwMode="auto">
          <a:xfrm>
            <a:off x="6271699" y="2037815"/>
            <a:ext cx="478130" cy="84968"/>
          </a:xfrm>
          <a:prstGeom prst="line">
            <a:avLst/>
          </a:prstGeom>
          <a:noFill/>
          <a:ln w="36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6739748" y="2194792"/>
            <a:ext cx="109451" cy="89289"/>
          </a:xfrm>
          <a:prstGeom prst="star5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5576557" y="2800866"/>
            <a:ext cx="567420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 dirty="0" err="1"/>
              <a:t>Cheval</a:t>
            </a:r>
            <a:r>
              <a:rPr lang="de-DE" altLang="fr-FR" sz="544" dirty="0"/>
              <a:t> </a:t>
            </a:r>
            <a:r>
              <a:rPr lang="de-DE" altLang="fr-FR" sz="544" dirty="0" err="1"/>
              <a:t>blanc</a:t>
            </a:r>
            <a:endParaRPr lang="de-DE" altLang="fr-FR" sz="544" dirty="0"/>
          </a:p>
        </p:txBody>
      </p:sp>
      <p:sp>
        <p:nvSpPr>
          <p:cNvPr id="3114" name="Text Box 42"/>
          <p:cNvSpPr txBox="1">
            <a:spLocks noChangeArrowheads="1"/>
          </p:cNvSpPr>
          <p:nvPr/>
        </p:nvSpPr>
        <p:spPr bwMode="auto">
          <a:xfrm rot="17100000">
            <a:off x="6124804" y="2394972"/>
            <a:ext cx="581821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Mtgne lachen</a:t>
            </a:r>
          </a:p>
        </p:txBody>
      </p:sp>
      <p:sp>
        <p:nvSpPr>
          <p:cNvPr id="3115" name="Text Box 43"/>
          <p:cNvSpPr txBox="1">
            <a:spLocks noChangeArrowheads="1"/>
          </p:cNvSpPr>
          <p:nvPr/>
        </p:nvSpPr>
        <p:spPr bwMode="auto">
          <a:xfrm>
            <a:off x="6271699" y="2122783"/>
            <a:ext cx="524215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Mge boules</a:t>
            </a:r>
          </a:p>
        </p:txBody>
      </p:sp>
      <p:sp>
        <p:nvSpPr>
          <p:cNvPr id="3116" name="AutoShape 44"/>
          <p:cNvSpPr>
            <a:spLocks noChangeArrowheads="1"/>
          </p:cNvSpPr>
          <p:nvPr/>
        </p:nvSpPr>
        <p:spPr bwMode="auto">
          <a:xfrm>
            <a:off x="6849199" y="3728552"/>
            <a:ext cx="99371" cy="10225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17" name="AutoShape 45"/>
          <p:cNvSpPr>
            <a:spLocks noChangeArrowheads="1"/>
          </p:cNvSpPr>
          <p:nvPr/>
        </p:nvSpPr>
        <p:spPr bwMode="auto">
          <a:xfrm>
            <a:off x="6486281" y="3757356"/>
            <a:ext cx="99371" cy="10225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18" name="Text Box 46"/>
          <p:cNvSpPr txBox="1">
            <a:spLocks noChangeArrowheads="1"/>
          </p:cNvSpPr>
          <p:nvPr/>
        </p:nvSpPr>
        <p:spPr bwMode="auto">
          <a:xfrm>
            <a:off x="6362429" y="3594618"/>
            <a:ext cx="470930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Pt Cordeil</a:t>
            </a:r>
          </a:p>
        </p:txBody>
      </p:sp>
      <p:sp>
        <p:nvSpPr>
          <p:cNvPr id="3119" name="Text Box 47"/>
          <p:cNvSpPr txBox="1">
            <a:spLocks noChangeArrowheads="1"/>
          </p:cNvSpPr>
          <p:nvPr/>
        </p:nvSpPr>
        <p:spPr bwMode="auto">
          <a:xfrm>
            <a:off x="5894380" y="3547093"/>
            <a:ext cx="527095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Col seouille</a:t>
            </a:r>
          </a:p>
        </p:txBody>
      </p:sp>
      <p:sp>
        <p:nvSpPr>
          <p:cNvPr id="3120" name="AutoShape 48"/>
          <p:cNvSpPr>
            <a:spLocks noChangeArrowheads="1"/>
          </p:cNvSpPr>
          <p:nvPr/>
        </p:nvSpPr>
        <p:spPr bwMode="auto">
          <a:xfrm>
            <a:off x="5872777" y="3567256"/>
            <a:ext cx="109451" cy="89289"/>
          </a:xfrm>
          <a:prstGeom prst="star5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21" name="AutoShape 49"/>
          <p:cNvSpPr>
            <a:spLocks noChangeArrowheads="1"/>
          </p:cNvSpPr>
          <p:nvPr/>
        </p:nvSpPr>
        <p:spPr bwMode="auto">
          <a:xfrm>
            <a:off x="5632273" y="4033865"/>
            <a:ext cx="99370" cy="10225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22" name="Text Box 50"/>
          <p:cNvSpPr txBox="1">
            <a:spLocks noChangeArrowheads="1"/>
          </p:cNvSpPr>
          <p:nvPr/>
        </p:nvSpPr>
        <p:spPr bwMode="auto">
          <a:xfrm>
            <a:off x="5319759" y="3918652"/>
            <a:ext cx="439247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 dirty="0" smtClean="0"/>
              <a:t>Le </a:t>
            </a:r>
            <a:r>
              <a:rPr lang="de-DE" altLang="fr-FR" sz="544" dirty="0" err="1" smtClean="0"/>
              <a:t>sapet</a:t>
            </a:r>
            <a:endParaRPr lang="de-DE" altLang="fr-FR" sz="544" dirty="0"/>
          </a:p>
        </p:txBody>
      </p:sp>
      <p:sp>
        <p:nvSpPr>
          <p:cNvPr id="3123" name="Text Box 51"/>
          <p:cNvSpPr txBox="1">
            <a:spLocks noChangeArrowheads="1"/>
          </p:cNvSpPr>
          <p:nvPr/>
        </p:nvSpPr>
        <p:spPr bwMode="auto">
          <a:xfrm rot="3600000">
            <a:off x="7009057" y="5193186"/>
            <a:ext cx="547257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Crete serres</a:t>
            </a:r>
          </a:p>
        </p:txBody>
      </p:sp>
      <p:sp>
        <p:nvSpPr>
          <p:cNvPr id="3124" name="Text Box 52"/>
          <p:cNvSpPr txBox="1">
            <a:spLocks noChangeArrowheads="1"/>
          </p:cNvSpPr>
          <p:nvPr/>
        </p:nvSpPr>
        <p:spPr bwMode="auto">
          <a:xfrm rot="17100000">
            <a:off x="6607255" y="2796775"/>
            <a:ext cx="659589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Mtgne chamatte</a:t>
            </a:r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auto">
          <a:xfrm flipH="1" flipV="1">
            <a:off x="6018233" y="4558080"/>
            <a:ext cx="178579" cy="653829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26" name="AutoShape 54"/>
          <p:cNvSpPr>
            <a:spLocks noChangeArrowheads="1"/>
          </p:cNvSpPr>
          <p:nvPr/>
        </p:nvSpPr>
        <p:spPr bwMode="auto">
          <a:xfrm>
            <a:off x="6490603" y="5255113"/>
            <a:ext cx="109451" cy="89289"/>
          </a:xfrm>
          <a:prstGeom prst="star5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27" name="Text Box 55"/>
          <p:cNvSpPr txBox="1">
            <a:spLocks noChangeArrowheads="1"/>
          </p:cNvSpPr>
          <p:nvPr/>
        </p:nvSpPr>
        <p:spPr bwMode="auto">
          <a:xfrm>
            <a:off x="6132004" y="6073118"/>
            <a:ext cx="686953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Sommet de l'Aup</a:t>
            </a:r>
          </a:p>
        </p:txBody>
      </p:sp>
      <p:sp>
        <p:nvSpPr>
          <p:cNvPr id="3128" name="AutoShape 56"/>
          <p:cNvSpPr>
            <a:spLocks noChangeArrowheads="1"/>
          </p:cNvSpPr>
          <p:nvPr/>
        </p:nvSpPr>
        <p:spPr bwMode="auto">
          <a:xfrm>
            <a:off x="6457479" y="2347448"/>
            <a:ext cx="109451" cy="89289"/>
          </a:xfrm>
          <a:prstGeom prst="star5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29" name="Text Box 57"/>
          <p:cNvSpPr txBox="1">
            <a:spLocks noChangeArrowheads="1"/>
          </p:cNvSpPr>
          <p:nvPr/>
        </p:nvSpPr>
        <p:spPr bwMode="auto">
          <a:xfrm>
            <a:off x="6757030" y="2240876"/>
            <a:ext cx="509814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Col chalufy</a:t>
            </a:r>
          </a:p>
        </p:txBody>
      </p:sp>
      <p:sp>
        <p:nvSpPr>
          <p:cNvPr id="3130" name="Text Box 58"/>
          <p:cNvSpPr txBox="1">
            <a:spLocks noChangeArrowheads="1"/>
          </p:cNvSpPr>
          <p:nvPr/>
        </p:nvSpPr>
        <p:spPr bwMode="auto">
          <a:xfrm>
            <a:off x="6872242" y="2033494"/>
            <a:ext cx="420524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Denjuan</a:t>
            </a:r>
          </a:p>
        </p:txBody>
      </p:sp>
      <p:sp>
        <p:nvSpPr>
          <p:cNvPr id="3131" name="AutoShape 59"/>
          <p:cNvSpPr>
            <a:spLocks noChangeArrowheads="1"/>
          </p:cNvSpPr>
          <p:nvPr/>
        </p:nvSpPr>
        <p:spPr bwMode="auto">
          <a:xfrm>
            <a:off x="6486281" y="6205613"/>
            <a:ext cx="99371" cy="10225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32" name="Text Box 60"/>
          <p:cNvSpPr txBox="1">
            <a:spLocks noChangeArrowheads="1"/>
          </p:cNvSpPr>
          <p:nvPr/>
        </p:nvSpPr>
        <p:spPr bwMode="auto">
          <a:xfrm>
            <a:off x="6623097" y="4448628"/>
            <a:ext cx="377320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Maurel</a:t>
            </a:r>
          </a:p>
        </p:txBody>
      </p:sp>
      <p:sp>
        <p:nvSpPr>
          <p:cNvPr id="3133" name="Text Box 61"/>
          <p:cNvSpPr txBox="1">
            <a:spLocks noChangeArrowheads="1"/>
          </p:cNvSpPr>
          <p:nvPr/>
        </p:nvSpPr>
        <p:spPr bwMode="auto">
          <a:xfrm>
            <a:off x="6394112" y="5291116"/>
            <a:ext cx="518454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Col robines</a:t>
            </a:r>
          </a:p>
        </p:txBody>
      </p:sp>
      <p:sp>
        <p:nvSpPr>
          <p:cNvPr id="3134" name="Text Box 62"/>
          <p:cNvSpPr txBox="1">
            <a:spLocks noChangeArrowheads="1"/>
          </p:cNvSpPr>
          <p:nvPr/>
        </p:nvSpPr>
        <p:spPr bwMode="auto">
          <a:xfrm>
            <a:off x="6208333" y="4931078"/>
            <a:ext cx="400362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Chalvet</a:t>
            </a:r>
          </a:p>
        </p:txBody>
      </p:sp>
      <p:sp>
        <p:nvSpPr>
          <p:cNvPr id="3135" name="Line 63"/>
          <p:cNvSpPr>
            <a:spLocks noChangeShapeType="1"/>
          </p:cNvSpPr>
          <p:nvPr/>
        </p:nvSpPr>
        <p:spPr bwMode="auto">
          <a:xfrm>
            <a:off x="4956841" y="2890384"/>
            <a:ext cx="531416" cy="211702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36" name="Line 64"/>
          <p:cNvSpPr>
            <a:spLocks noChangeShapeType="1"/>
          </p:cNvSpPr>
          <p:nvPr/>
        </p:nvSpPr>
        <p:spPr bwMode="auto">
          <a:xfrm flipV="1">
            <a:off x="5521380" y="2680123"/>
            <a:ext cx="156977" cy="296671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37" name="AutoShape 65"/>
          <p:cNvSpPr>
            <a:spLocks noChangeArrowheads="1"/>
          </p:cNvSpPr>
          <p:nvPr/>
        </p:nvSpPr>
        <p:spPr bwMode="auto">
          <a:xfrm>
            <a:off x="5499779" y="3012797"/>
            <a:ext cx="109451" cy="89289"/>
          </a:xfrm>
          <a:prstGeom prst="star5">
            <a:avLst/>
          </a:prstGeom>
          <a:solidFill>
            <a:srgbClr val="FFFF66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38" name="AutoShape 66"/>
          <p:cNvSpPr>
            <a:spLocks noChangeArrowheads="1"/>
          </p:cNvSpPr>
          <p:nvPr/>
        </p:nvSpPr>
        <p:spPr bwMode="auto">
          <a:xfrm>
            <a:off x="5741723" y="2923464"/>
            <a:ext cx="99370" cy="102251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39" name="Text Box 67"/>
          <p:cNvSpPr txBox="1">
            <a:spLocks noChangeArrowheads="1"/>
          </p:cNvSpPr>
          <p:nvPr/>
        </p:nvSpPr>
        <p:spPr bwMode="auto">
          <a:xfrm>
            <a:off x="5545864" y="2988315"/>
            <a:ext cx="452207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/>
              <a:t>Col  Cine</a:t>
            </a:r>
          </a:p>
        </p:txBody>
      </p:sp>
      <p:sp>
        <p:nvSpPr>
          <p:cNvPr id="3140" name="Line 68"/>
          <p:cNvSpPr>
            <a:spLocks noChangeShapeType="1"/>
          </p:cNvSpPr>
          <p:nvPr/>
        </p:nvSpPr>
        <p:spPr bwMode="auto">
          <a:xfrm flipV="1">
            <a:off x="5407609" y="3225939"/>
            <a:ext cx="112332" cy="312513"/>
          </a:xfrm>
          <a:prstGeom prst="line">
            <a:avLst/>
          </a:prstGeom>
          <a:noFill/>
          <a:ln w="360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633"/>
          </a:p>
        </p:txBody>
      </p:sp>
      <p:sp>
        <p:nvSpPr>
          <p:cNvPr id="3141" name="AutoShape 69"/>
          <p:cNvSpPr>
            <a:spLocks noChangeArrowheads="1"/>
          </p:cNvSpPr>
          <p:nvPr/>
        </p:nvSpPr>
        <p:spPr bwMode="auto">
          <a:xfrm>
            <a:off x="6078720" y="4380941"/>
            <a:ext cx="99370" cy="102251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633"/>
          </a:p>
        </p:txBody>
      </p:sp>
      <p:sp>
        <p:nvSpPr>
          <p:cNvPr id="3142" name="Text Box 70"/>
          <p:cNvSpPr txBox="1">
            <a:spLocks noChangeArrowheads="1"/>
          </p:cNvSpPr>
          <p:nvPr/>
        </p:nvSpPr>
        <p:spPr bwMode="auto">
          <a:xfrm>
            <a:off x="6006712" y="4486072"/>
            <a:ext cx="456527" cy="1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45722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de-DE" altLang="fr-FR" sz="544" dirty="0" err="1"/>
              <a:t>Antennes</a:t>
            </a:r>
            <a:endParaRPr lang="de-DE" altLang="fr-FR" sz="544" dirty="0"/>
          </a:p>
        </p:txBody>
      </p:sp>
      <p:sp>
        <p:nvSpPr>
          <p:cNvPr id="72" name="ZoneTexte 71"/>
          <p:cNvSpPr txBox="1"/>
          <p:nvPr/>
        </p:nvSpPr>
        <p:spPr>
          <a:xfrm>
            <a:off x="455402" y="140064"/>
            <a:ext cx="864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Permet de se faire une idée et de placer les sommet et les brises de la région</a:t>
            </a:r>
          </a:p>
        </p:txBody>
      </p:sp>
      <p:sp>
        <p:nvSpPr>
          <p:cNvPr id="73" name="Triangle isocèle 72"/>
          <p:cNvSpPr/>
          <p:nvPr/>
        </p:nvSpPr>
        <p:spPr>
          <a:xfrm>
            <a:off x="591683" y="5993538"/>
            <a:ext cx="714375" cy="62865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!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74" name="ZoneTexte 73"/>
          <p:cNvSpPr txBox="1"/>
          <p:nvPr/>
        </p:nvSpPr>
        <p:spPr>
          <a:xfrm>
            <a:off x="1566478" y="6309658"/>
            <a:ext cx="864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Rester humble: a discuter avec des locaux, d’autres pilotes connaissant bien, l’ecole ….</a:t>
            </a:r>
          </a:p>
        </p:txBody>
      </p:sp>
    </p:spTree>
    <p:extLst>
      <p:ext uri="{BB962C8B-B14F-4D97-AF65-F5344CB8AC3E}">
        <p14:creationId xmlns:p14="http://schemas.microsoft.com/office/powerpoint/2010/main" val="1359402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circuits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720914"/>
            <a:ext cx="864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1- circuits proposés par les écoles, clubs ….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88826" y="1164829"/>
            <a:ext cx="4059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hlinkClick r:id="rId2"/>
              </a:rPr>
              <a:t>http://www.aerogliss.com/cross-faciles/*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8" y="2347409"/>
            <a:ext cx="8053519" cy="235009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2729" y="1763201"/>
            <a:ext cx="399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page d’erreurs, quelle horreur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809814" y="1799349"/>
            <a:ext cx="399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Mais en regardant de plus près: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4050" y="2132533"/>
            <a:ext cx="2971429" cy="2714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5808" y="4275103"/>
            <a:ext cx="1973910" cy="1713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642839" y="4611810"/>
            <a:ext cx="2729184" cy="2350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642839" y="2132533"/>
            <a:ext cx="2805090" cy="1430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79168" y="5822658"/>
            <a:ext cx="8503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5"/>
              </a:rPr>
              <a:t>https://</a:t>
            </a:r>
            <a:r>
              <a:rPr lang="fr-FR" dirty="0" smtClean="0">
                <a:hlinkClick r:id="rId5"/>
              </a:rPr>
              <a:t>www.flystandre.com/single-post/Saint-Andre-Les-Alpes-XC-Inspiration</a:t>
            </a:r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644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circuits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13238" y="1090246"/>
            <a:ext cx="1079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Explorer ceux déjà réalisés sur la région:  via le site de la CFD  - Etre réaliste – </a:t>
            </a:r>
            <a:r>
              <a:rPr lang="fr-FR" b="1" dirty="0" smtClean="0"/>
              <a:t>placer la catégorie de son aile </a:t>
            </a:r>
            <a:endParaRPr lang="fr-FR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38" y="1562229"/>
            <a:ext cx="8932985" cy="1565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6555" y="2365185"/>
            <a:ext cx="1046284" cy="1846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659925" y="2778424"/>
            <a:ext cx="1019908" cy="1846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121271" y="2549824"/>
            <a:ext cx="1019908" cy="1846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38" y="3766020"/>
            <a:ext cx="4598377" cy="103455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13238" y="3358472"/>
            <a:ext cx="864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Plus facile désormais quand on connait le nom des sommets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720914"/>
            <a:ext cx="864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2- circuits déjà réalisés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67010" y="4127711"/>
            <a:ext cx="330141" cy="3009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383" y="3352780"/>
            <a:ext cx="5270510" cy="327765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7853" y="5220353"/>
            <a:ext cx="62017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plaçant le curseur dans la coupe du dessous, la position sur le tracé se met a jour, ainsi que les mesures du cadre vert:</a:t>
            </a:r>
          </a:p>
          <a:p>
            <a:r>
              <a:rPr lang="fr-FR" dirty="0" smtClean="0"/>
              <a:t>Permet d’analyser les tracés, connaitre des hauteurs de départ</a:t>
            </a:r>
          </a:p>
          <a:p>
            <a:r>
              <a:rPr lang="fr-FR" dirty="0" smtClean="0"/>
              <a:t>Avec un peu d’observation, de connaitre le sens des brises </a:t>
            </a:r>
          </a:p>
          <a:p>
            <a:r>
              <a:rPr lang="fr-FR" dirty="0" smtClean="0"/>
              <a:t>ce jour/heure la: via la vitesse sol dans le rectangle vert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504485" y="1550539"/>
            <a:ext cx="2593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Ex: </a:t>
            </a:r>
          </a:p>
          <a:p>
            <a:r>
              <a:rPr lang="fr-FR" dirty="0" smtClean="0"/>
              <a:t>A: Alpha 5, KOYOT, PAWN</a:t>
            </a:r>
          </a:p>
          <a:p>
            <a:r>
              <a:rPr lang="fr-FR" dirty="0" smtClean="0"/>
              <a:t>B: EPSYLON, HOOK, LEAF</a:t>
            </a:r>
          </a:p>
          <a:p>
            <a:r>
              <a:rPr lang="fr-FR" dirty="0" smtClean="0"/>
              <a:t>C SIGMA, IKUMA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41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1" y="2176748"/>
            <a:ext cx="10287105" cy="396687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88295" y="122876"/>
            <a:ext cx="8642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Possible alors de se faire une idée des hauteurs nécessaires d’après ces traces – 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Sans certitude, cela dépend de beaucoup de paramètres, c’est un ordre de grandeur</a:t>
            </a:r>
          </a:p>
          <a:p>
            <a:r>
              <a:rPr lang="fr-FR" dirty="0" smtClean="0"/>
              <a:t>Garder en tête qu’il faudra ensuite ajouter des marges car ceux qui ont réalisé ces vols sont plus expérimentés</a:t>
            </a:r>
          </a:p>
        </p:txBody>
      </p:sp>
      <p:sp>
        <p:nvSpPr>
          <p:cNvPr id="4" name="Triangle isocèle 3"/>
          <p:cNvSpPr/>
          <p:nvPr/>
        </p:nvSpPr>
        <p:spPr>
          <a:xfrm>
            <a:off x="466161" y="861540"/>
            <a:ext cx="714375" cy="628650"/>
          </a:xfrm>
          <a:prstGeom prst="triangle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!</a:t>
            </a:r>
            <a:endParaRPr lang="fr-F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4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circuits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720914"/>
            <a:ext cx="11183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3- se construire un, quelques, objectifs </a:t>
            </a:r>
            <a:r>
              <a:rPr lang="fr-FR" dirty="0" err="1" smtClean="0"/>
              <a:t>persos</a:t>
            </a:r>
            <a:r>
              <a:rPr lang="fr-FR" dirty="0" smtClean="0"/>
              <a:t>: être réaliste, mais prévoir le cran du dessus au cas ou: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93" y="2046477"/>
            <a:ext cx="5045314" cy="3138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3369" y="1140897"/>
            <a:ext cx="3171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hlinkClick r:id="rId3"/>
              </a:rPr>
              <a:t>https://xcplanner.appspot.com/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83368" y="1590115"/>
            <a:ext cx="10102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hlinkClick r:id="rId4"/>
              </a:rPr>
              <a:t>https://xcplanner.appspot.com/?l=free&amp;p=ywkkGyspf%40kgHzqDhxHi%7DE%7CsA%7DpC&amp;s=19.0&amp;a=0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754" y="2046477"/>
            <a:ext cx="3555948" cy="4153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37531" y="4510656"/>
            <a:ext cx="1494692" cy="1362606"/>
          </a:xfrm>
          <a:prstGeom prst="wedgeRectCallout">
            <a:avLst>
              <a:gd name="adj1" fmla="val -110245"/>
              <a:gd name="adj2" fmla="val -20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Emplacement des th – coloration sur la carte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0112438" y="2096783"/>
            <a:ext cx="1494692" cy="731769"/>
          </a:xfrm>
          <a:prstGeom prst="wedgeRectCallout">
            <a:avLst>
              <a:gd name="adj1" fmla="val -110245"/>
              <a:gd name="adj2" fmla="val -20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Distance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388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706" y="792456"/>
            <a:ext cx="8170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http://www.paraglidingforum.com/leonardo/tracks/world/alltimes</a:t>
            </a:r>
            <a:r>
              <a:rPr lang="fr-FR" dirty="0" smtClean="0">
                <a:hlinkClick r:id="rId2"/>
              </a:rPr>
              <a:t>/</a:t>
            </a:r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38" y="1325563"/>
            <a:ext cx="4911147" cy="35852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884746"/>
            <a:ext cx="4621000" cy="13741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2737013"/>
            <a:ext cx="4986987" cy="3497862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Les circuits (à l’étranger ou même en France)</a:t>
            </a:r>
            <a:endParaRPr lang="fr-FR" dirty="0"/>
          </a:p>
        </p:txBody>
      </p:sp>
      <p:sp>
        <p:nvSpPr>
          <p:cNvPr id="11" name="Flèche courbée vers le bas 10"/>
          <p:cNvSpPr/>
          <p:nvPr/>
        </p:nvSpPr>
        <p:spPr>
          <a:xfrm>
            <a:off x="5372101" y="1297771"/>
            <a:ext cx="1907930" cy="748763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25516" y="2309383"/>
            <a:ext cx="791307" cy="244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634046" y="1395243"/>
            <a:ext cx="1450731" cy="244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627325" y="2118019"/>
            <a:ext cx="1450731" cy="244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323" y="2795953"/>
            <a:ext cx="3231124" cy="3906915"/>
          </a:xfrm>
          <a:prstGeom prst="rect">
            <a:avLst/>
          </a:prstGeom>
        </p:spPr>
      </p:pic>
      <p:sp>
        <p:nvSpPr>
          <p:cNvPr id="12" name="Flèche courbée vers le bas 11"/>
          <p:cNvSpPr/>
          <p:nvPr/>
        </p:nvSpPr>
        <p:spPr>
          <a:xfrm rot="9834667">
            <a:off x="6628956" y="5860493"/>
            <a:ext cx="4624354" cy="748763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333285" y="4530072"/>
            <a:ext cx="202223" cy="244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919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718</Words>
  <Application>Microsoft Office PowerPoint</Application>
  <PresentationFormat>Grand écran</PresentationFormat>
  <Paragraphs>103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 Unicode MS</vt:lpstr>
      <vt:lpstr>Arial</vt:lpstr>
      <vt:lpstr>Calibri</vt:lpstr>
      <vt:lpstr>Calibri Light</vt:lpstr>
      <vt:lpstr>Thème Office</vt:lpstr>
      <vt:lpstr>Echange sur découverte d’un nouveau site en montagne.  ex traité: st andré Même méthode utilisée à Samoëns/Mieussy</vt:lpstr>
      <vt:lpstr>Les sommets environnants</vt:lpstr>
      <vt:lpstr>Analyse des Brises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PEUGEOT CITROEN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Découvrir St André</dc:title>
  <dc:creator>ERIC VIALETTE - C096825</dc:creator>
  <cp:lastModifiedBy>ERIC VIALETTE - C096825</cp:lastModifiedBy>
  <cp:revision>31</cp:revision>
  <cp:lastPrinted>2018-02-27T16:01:59Z</cp:lastPrinted>
  <dcterms:created xsi:type="dcterms:W3CDTF">2017-08-31T13:52:50Z</dcterms:created>
  <dcterms:modified xsi:type="dcterms:W3CDTF">2018-02-27T16:02:31Z</dcterms:modified>
</cp:coreProperties>
</file>